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8" r:id="rId2"/>
    <p:sldId id="289" r:id="rId3"/>
    <p:sldId id="257" r:id="rId4"/>
    <p:sldId id="291" r:id="rId5"/>
    <p:sldId id="292" r:id="rId6"/>
    <p:sldId id="288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2B42"/>
    <a:srgbClr val="0D20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246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137EA-45BD-40CB-BFA6-8B055C2380BC}" type="datetimeFigureOut">
              <a:rPr lang="pt-BR" smtClean="0"/>
              <a:t>02/08/2019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B41DD-FA7E-4FE2-988E-553EEBA8AB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3644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5700"/>
            <a:ext cx="5537200" cy="311467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Cabeçalho 5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4147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1720-3663-4A80-981E-433F7958B468}" type="datetimeFigureOut">
              <a:rPr lang="pt-BR" smtClean="0"/>
              <a:t>02/08/2019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24784-8EE8-4E0F-812B-36145D0F4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7896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1720-3663-4A80-981E-433F7958B468}" type="datetimeFigureOut">
              <a:rPr lang="pt-BR" smtClean="0"/>
              <a:t>02/08/2019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24784-8EE8-4E0F-812B-36145D0F4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006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1720-3663-4A80-981E-433F7958B468}" type="datetimeFigureOut">
              <a:rPr lang="pt-BR" smtClean="0"/>
              <a:t>02/08/2019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24784-8EE8-4E0F-812B-36145D0F4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062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1720-3663-4A80-981E-433F7958B468}" type="datetimeFigureOut">
              <a:rPr lang="pt-BR" smtClean="0"/>
              <a:t>02/08/2019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24784-8EE8-4E0F-812B-36145D0F4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2580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1720-3663-4A80-981E-433F7958B468}" type="datetimeFigureOut">
              <a:rPr lang="pt-BR" smtClean="0"/>
              <a:t>02/08/2019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24784-8EE8-4E0F-812B-36145D0F4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077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1720-3663-4A80-981E-433F7958B468}" type="datetimeFigureOut">
              <a:rPr lang="pt-BR" smtClean="0"/>
              <a:t>02/08/2019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24784-8EE8-4E0F-812B-36145D0F4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328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1720-3663-4A80-981E-433F7958B468}" type="datetimeFigureOut">
              <a:rPr lang="pt-BR" smtClean="0"/>
              <a:t>02/08/2019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24784-8EE8-4E0F-812B-36145D0F4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4335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1720-3663-4A80-981E-433F7958B468}" type="datetimeFigureOut">
              <a:rPr lang="pt-BR" smtClean="0"/>
              <a:t>02/08/2019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24784-8EE8-4E0F-812B-36145D0F4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1298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1720-3663-4A80-981E-433F7958B468}" type="datetimeFigureOut">
              <a:rPr lang="pt-BR" smtClean="0"/>
              <a:t>02/08/2019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24784-8EE8-4E0F-812B-36145D0F4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3196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1720-3663-4A80-981E-433F7958B468}" type="datetimeFigureOut">
              <a:rPr lang="pt-BR" smtClean="0"/>
              <a:t>02/08/2019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24784-8EE8-4E0F-812B-36145D0F4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6790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1720-3663-4A80-981E-433F7958B468}" type="datetimeFigureOut">
              <a:rPr lang="pt-BR" smtClean="0"/>
              <a:t>02/08/2019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24784-8EE8-4E0F-812B-36145D0F4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7372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-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/>
          <p:cNvSpPr txBox="1">
            <a:spLocks/>
          </p:cNvSpPr>
          <p:nvPr userDrawn="1"/>
        </p:nvSpPr>
        <p:spPr>
          <a:xfrm>
            <a:off x="11061045" y="6394414"/>
            <a:ext cx="74240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ct val="80000"/>
              </a:lnSpc>
            </a:pPr>
            <a:fld id="{2E697F94-608E-4EDE-B3E8-E94C6293AC33}" type="slidenum">
              <a:rPr lang="en-US" altLang="pt-BR" sz="1200" b="0">
                <a:solidFill>
                  <a:schemeClr val="bg2">
                    <a:lumMod val="50000"/>
                  </a:schemeClr>
                </a:solidFill>
              </a:rPr>
              <a:pPr algn="r" eaLnBrk="1" hangingPunct="1">
                <a:lnSpc>
                  <a:spcPct val="80000"/>
                </a:lnSpc>
              </a:pPr>
              <a:t>‹nº›</a:t>
            </a:fld>
            <a:endParaRPr lang="en-US" altLang="pt-BR" sz="1200" b="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609601" y="163262"/>
            <a:ext cx="7994363" cy="42361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80000"/>
              </a:lnSpc>
              <a:defRPr lang="en-US" sz="2000" b="0" kern="1200" dirty="0">
                <a:solidFill>
                  <a:srgbClr val="0B254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x-none"/>
              <a:t>Click to edit Master title style</a:t>
            </a:r>
            <a:endParaRPr lang="en-US" dirty="0"/>
          </a:p>
        </p:txBody>
      </p:sp>
      <p:sp>
        <p:nvSpPr>
          <p:cNvPr id="18" name="Text Placeholder 33"/>
          <p:cNvSpPr>
            <a:spLocks noGrp="1"/>
          </p:cNvSpPr>
          <p:nvPr>
            <p:ph type="body" sz="quarter" idx="13" hasCustomPrompt="1"/>
          </p:nvPr>
        </p:nvSpPr>
        <p:spPr>
          <a:xfrm>
            <a:off x="613835" y="6243562"/>
            <a:ext cx="2288116" cy="333415"/>
          </a:xfrm>
          <a:prstGeom prst="rect">
            <a:avLst/>
          </a:prstGeom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lang="x-none" sz="1000" i="0" kern="1200" dirty="0" smtClean="0">
                <a:solidFill>
                  <a:srgbClr val="6D706D"/>
                </a:solidFill>
                <a:latin typeface="Calibri" charset="0"/>
                <a:ea typeface="ＭＳ Ｐゴシック" charset="0"/>
                <a:cs typeface="Calibri" charset="0"/>
              </a:defRPr>
            </a:lvl1pPr>
            <a:lvl2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2pPr>
            <a:lvl3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3pPr>
            <a:lvl4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4pPr>
            <a:lvl5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en-US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5pPr>
          </a:lstStyle>
          <a:p>
            <a:pPr lvl="0"/>
            <a:r>
              <a:rPr lang="x-none" dirty="0"/>
              <a:t>Fonte: </a:t>
            </a:r>
            <a:endParaRPr lang="pt-BR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612909" y="738161"/>
            <a:ext cx="9100052" cy="282835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0000"/>
              </a:lnSpc>
              <a:buNone/>
              <a:defRPr lang="en-US" sz="1400" b="1" i="1" kern="1200" dirty="0">
                <a:solidFill>
                  <a:srgbClr val="1F639E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quarter" idx="16"/>
          </p:nvPr>
        </p:nvSpPr>
        <p:spPr>
          <a:xfrm>
            <a:off x="609602" y="1318055"/>
            <a:ext cx="11081172" cy="4549995"/>
          </a:xfrm>
          <a:prstGeom prst="rect">
            <a:avLst/>
          </a:prstGeom>
        </p:spPr>
        <p:txBody>
          <a:bodyPr vert="horz"/>
          <a:lstStyle>
            <a:lvl1pPr>
              <a:lnSpc>
                <a:spcPct val="80000"/>
              </a:lnSpc>
              <a:defRPr>
                <a:solidFill>
                  <a:srgbClr val="161616"/>
                </a:solidFill>
              </a:defRPr>
            </a:lvl1pPr>
            <a:lvl2pPr>
              <a:lnSpc>
                <a:spcPct val="80000"/>
              </a:lnSpc>
              <a:defRPr>
                <a:solidFill>
                  <a:srgbClr val="161616"/>
                </a:solidFill>
              </a:defRPr>
            </a:lvl2pPr>
            <a:lvl3pPr>
              <a:lnSpc>
                <a:spcPct val="80000"/>
              </a:lnSpc>
              <a:defRPr>
                <a:solidFill>
                  <a:srgbClr val="161616"/>
                </a:solidFill>
              </a:defRPr>
            </a:lvl3pPr>
            <a:lvl4pPr>
              <a:lnSpc>
                <a:spcPct val="80000"/>
              </a:lnSpc>
              <a:defRPr>
                <a:solidFill>
                  <a:srgbClr val="161616"/>
                </a:solidFill>
              </a:defRPr>
            </a:lvl4pPr>
            <a:lvl5pPr>
              <a:lnSpc>
                <a:spcPct val="80000"/>
              </a:lnSpc>
              <a:defRPr>
                <a:solidFill>
                  <a:srgbClr val="161616"/>
                </a:solidFill>
              </a:defRPr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 dirty="0"/>
          </a:p>
        </p:txBody>
      </p:sp>
      <p:sp>
        <p:nvSpPr>
          <p:cNvPr id="13" name="Rectangle 9"/>
          <p:cNvSpPr/>
          <p:nvPr userDrawn="1"/>
        </p:nvSpPr>
        <p:spPr>
          <a:xfrm flipV="1">
            <a:off x="613836" y="645368"/>
            <a:ext cx="10447209" cy="5055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/>
          </a:p>
        </p:txBody>
      </p:sp>
      <p:sp>
        <p:nvSpPr>
          <p:cNvPr id="14" name="Rectangle 9"/>
          <p:cNvSpPr/>
          <p:nvPr userDrawn="1"/>
        </p:nvSpPr>
        <p:spPr>
          <a:xfrm flipV="1">
            <a:off x="9139766" y="645363"/>
            <a:ext cx="2551007" cy="50400"/>
          </a:xfrm>
          <a:prstGeom prst="rect">
            <a:avLst/>
          </a:prstGeom>
          <a:solidFill>
            <a:srgbClr val="0B25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5955616" y="381310"/>
            <a:ext cx="5847835" cy="197852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 algn="r">
              <a:buNone/>
              <a:defRPr sz="800">
                <a:solidFill>
                  <a:srgbClr val="1F639E"/>
                </a:solidFill>
              </a:defRPr>
            </a:lvl1pPr>
          </a:lstStyle>
          <a:p>
            <a:pPr lvl="0"/>
            <a:r>
              <a:rPr lang="pt-BR" noProof="0" dirty="0"/>
              <a:t>TÍTULO DO CAPÍTULO</a:t>
            </a:r>
          </a:p>
        </p:txBody>
      </p:sp>
      <p:cxnSp>
        <p:nvCxnSpPr>
          <p:cNvPr id="23" name="Straight Connector 22"/>
          <p:cNvCxnSpPr/>
          <p:nvPr userDrawn="1"/>
        </p:nvCxnSpPr>
        <p:spPr>
          <a:xfrm flipV="1">
            <a:off x="609602" y="6201465"/>
            <a:ext cx="11081172" cy="40996"/>
          </a:xfrm>
          <a:prstGeom prst="line">
            <a:avLst/>
          </a:prstGeom>
          <a:ln w="3175" cmpd="sng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33"/>
          <p:cNvSpPr>
            <a:spLocks noGrp="1"/>
          </p:cNvSpPr>
          <p:nvPr>
            <p:ph type="body" sz="quarter" idx="19" hasCustomPrompt="1"/>
          </p:nvPr>
        </p:nvSpPr>
        <p:spPr>
          <a:xfrm>
            <a:off x="613835" y="5868051"/>
            <a:ext cx="4833324" cy="333415"/>
          </a:xfrm>
          <a:prstGeom prst="rect">
            <a:avLst/>
          </a:prstGeom>
        </p:spPr>
        <p:txBody>
          <a:bodyPr anchor="b"/>
          <a:lstStyle>
            <a:lvl1pPr marL="0" indent="0" algn="l">
              <a:spcBef>
                <a:spcPts val="0"/>
              </a:spcBef>
              <a:buNone/>
              <a:defRPr lang="x-none" sz="1000" i="1" kern="1200" dirty="0" smtClean="0">
                <a:solidFill>
                  <a:srgbClr val="6D706D"/>
                </a:solidFill>
                <a:latin typeface="Calibri" charset="0"/>
                <a:ea typeface="ＭＳ Ｐゴシック" charset="0"/>
                <a:cs typeface="Calibri" charset="0"/>
              </a:defRPr>
            </a:lvl1pPr>
            <a:lvl2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2pPr>
            <a:lvl3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3pPr>
            <a:lvl4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x-none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4pPr>
            <a:lvl5pPr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lang="en-US" sz="120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Calibri" charset="0"/>
              </a:defRPr>
            </a:lvl5pPr>
          </a:lstStyle>
          <a:p>
            <a:pPr lvl="0"/>
            <a:r>
              <a:rPr lang="x-none" dirty="0"/>
              <a:t>*Nota de Rodapé</a:t>
            </a: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F6E60581-2D89-460C-8421-91A5EDB7458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069498" y="6296690"/>
            <a:ext cx="3362750" cy="360000"/>
            <a:chOff x="5279062" y="5792723"/>
            <a:chExt cx="6725499" cy="720000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5B68A1DA-D272-4E9E-BEA6-FF2A717E18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9062" y="6046131"/>
              <a:ext cx="2014352" cy="360000"/>
            </a:xfrm>
            <a:prstGeom prst="rect">
              <a:avLst/>
            </a:prstGeom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59B95F81-12F8-4506-A48E-28772FFF5B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5739" y="5792723"/>
              <a:ext cx="4598822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7434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pa-Brasão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/>
          <p:nvPr userDrawn="1"/>
        </p:nvSpPr>
        <p:spPr>
          <a:xfrm>
            <a:off x="0" y="2291996"/>
            <a:ext cx="12192000" cy="1746250"/>
          </a:xfrm>
          <a:prstGeom prst="rect">
            <a:avLst/>
          </a:prstGeom>
          <a:solidFill>
            <a:srgbClr val="0B25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785188" y="2373507"/>
            <a:ext cx="7801000" cy="1493838"/>
          </a:xfrm>
          <a:prstGeom prst="rect">
            <a:avLst/>
          </a:prstGeom>
          <a:ln>
            <a:noFill/>
          </a:ln>
        </p:spPr>
        <p:txBody>
          <a:bodyPr vert="horz" anchor="ctr"/>
          <a:lstStyle>
            <a:lvl1pPr marL="0" indent="0">
              <a:buNone/>
              <a:defRPr sz="4800" b="1">
                <a:solidFill>
                  <a:srgbClr val="E6E9E9"/>
                </a:solidFill>
              </a:defRPr>
            </a:lvl1pPr>
            <a:lvl2pPr algn="r">
              <a:defRPr lang="en-US" sz="4000" kern="1200" dirty="0">
                <a:solidFill>
                  <a:schemeClr val="tx1">
                    <a:lumMod val="10000"/>
                    <a:lumOff val="90000"/>
                  </a:schemeClr>
                </a:solidFill>
                <a:latin typeface="+mn-lt"/>
                <a:ea typeface="ＭＳ Ｐゴシック" charset="0"/>
                <a:cs typeface="+mn-cs"/>
              </a:defRPr>
            </a:lvl2pPr>
          </a:lstStyle>
          <a:p>
            <a:pPr lvl="0"/>
            <a:endParaRPr lang="pt-BR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4557522" y="4720521"/>
            <a:ext cx="7447039" cy="639650"/>
          </a:xfrm>
          <a:prstGeom prst="rect">
            <a:avLst/>
          </a:prstGeom>
          <a:ln>
            <a:noFill/>
          </a:ln>
        </p:spPr>
        <p:txBody>
          <a:bodyPr vert="horz"/>
          <a:lstStyle>
            <a:lvl1pPr marL="0" indent="0" algn="r">
              <a:buNone/>
              <a:defRPr lang="x-none" sz="1600" b="0" i="1" kern="1200" dirty="0" smtClean="0">
                <a:solidFill>
                  <a:srgbClr val="6D706D"/>
                </a:solidFill>
                <a:latin typeface="Calibri" charset="0"/>
                <a:ea typeface="ＭＳ Ｐゴシック" charset="0"/>
                <a:cs typeface="Times" charset="0"/>
              </a:defRPr>
            </a:lvl1pPr>
            <a:lvl2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2pPr>
            <a:lvl3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3pPr>
            <a:lvl4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4pPr>
            <a:lvl5pPr>
              <a:defRPr lang="en-US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5pPr>
          </a:lstStyle>
          <a:p>
            <a:pPr lvl="0"/>
            <a:endParaRPr lang="pt-BR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3855147" y="1771705"/>
            <a:ext cx="4481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MINISTÉRIO DA ECONOMIA</a:t>
            </a:r>
          </a:p>
        </p:txBody>
      </p:sp>
      <p:sp>
        <p:nvSpPr>
          <p:cNvPr id="18" name="Rectangle 9"/>
          <p:cNvSpPr/>
          <p:nvPr userDrawn="1"/>
        </p:nvSpPr>
        <p:spPr>
          <a:xfrm>
            <a:off x="0" y="4038247"/>
            <a:ext cx="12192000" cy="46688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2"/>
          </p:nvPr>
        </p:nvSpPr>
        <p:spPr>
          <a:xfrm>
            <a:off x="785188" y="3955281"/>
            <a:ext cx="7801000" cy="466883"/>
          </a:xfrm>
          <a:prstGeom prst="rect">
            <a:avLst/>
          </a:prstGeom>
          <a:ln>
            <a:noFill/>
          </a:ln>
        </p:spPr>
        <p:txBody>
          <a:bodyPr vert="horz" anchor="t"/>
          <a:lstStyle>
            <a:lvl1pPr marL="0" indent="0">
              <a:buNone/>
              <a:defRPr lang="x-none" sz="2800" b="0" i="0" kern="1200" dirty="0" smtClean="0">
                <a:solidFill>
                  <a:schemeClr val="bg1"/>
                </a:solidFill>
                <a:latin typeface="Calibri" charset="0"/>
                <a:ea typeface="ＭＳ Ｐゴシック" charset="0"/>
                <a:cs typeface="Times" charset="0"/>
              </a:defRPr>
            </a:lvl1pPr>
            <a:lvl2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2pPr>
            <a:lvl3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3pPr>
            <a:lvl4pPr>
              <a:defRPr lang="x-none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4pPr>
            <a:lvl5pPr>
              <a:defRPr lang="en-US" sz="1800" b="0" i="1" kern="1200" dirty="0" smtClean="0">
                <a:solidFill>
                  <a:srgbClr val="132B3B"/>
                </a:solidFill>
                <a:latin typeface="Calibri" charset="0"/>
                <a:ea typeface="ＭＳ Ｐゴシック" charset="0"/>
                <a:cs typeface="Times" charset="0"/>
              </a:defRPr>
            </a:lvl5pPr>
          </a:lstStyle>
          <a:p>
            <a:pPr lvl="0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16FAC24-357C-427F-8B7B-72FAD39520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650" y="822502"/>
            <a:ext cx="896699" cy="900000"/>
          </a:xfrm>
          <a:prstGeom prst="rect">
            <a:avLst/>
          </a:prstGeom>
        </p:spPr>
      </p:pic>
      <p:grpSp>
        <p:nvGrpSpPr>
          <p:cNvPr id="14" name="Agrupar 13">
            <a:extLst>
              <a:ext uri="{FF2B5EF4-FFF2-40B4-BE49-F238E27FC236}">
                <a16:creationId xmlns:a16="http://schemas.microsoft.com/office/drawing/2014/main" id="{DE294F83-5BB2-450D-B1CD-283027B682F9}"/>
              </a:ext>
            </a:extLst>
          </p:cNvPr>
          <p:cNvGrpSpPr/>
          <p:nvPr userDrawn="1"/>
        </p:nvGrpSpPr>
        <p:grpSpPr>
          <a:xfrm>
            <a:off x="5279062" y="5792723"/>
            <a:ext cx="6725499" cy="720000"/>
            <a:chOff x="5279062" y="5792723"/>
            <a:chExt cx="6725499" cy="720000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95B1270-F0FA-4BA5-BC55-C4600680DE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9062" y="6046131"/>
              <a:ext cx="2014352" cy="360000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744BDC71-D89B-4244-A555-A22BB4CA41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5739" y="5792723"/>
              <a:ext cx="4598822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9515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91720-3663-4A80-981E-433F7958B468}" type="datetimeFigureOut">
              <a:rPr lang="pt-BR" smtClean="0"/>
              <a:t>02/08/2019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24784-8EE8-4E0F-812B-36145D0F4C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0179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sourotransparente.gov.br/publicacoes/relatorio/plano-de-recuperacao-fiscal-do-estado-do-rio-de-janeiro-1/publicacao-2019-07-24-3477290249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alerjln1.alerj.rj.gov.br/CONTLEI.NSF/c8aa0900025feef6032564ec0060dfff/0e409da323f6d9878325812b00571eb9?OpenDocument&amp;Highlight=0,7593" TargetMode="External"/><Relationship Id="rId13" Type="http://schemas.openxmlformats.org/officeDocument/2006/relationships/hyperlink" Target="http://www.planalto.gov.br/ccivil_03/LEIS/LCP/Lcp151.htm" TargetMode="External"/><Relationship Id="rId3" Type="http://schemas.openxmlformats.org/officeDocument/2006/relationships/hyperlink" Target="http://www2.alerj.rj.gov.br/lotus_notes/default.asp?id=53&amp;url=L2NvbnRsZWkubnNmL2M4YWEwOTAwMDI1ZmVlZjYwMzI1NjRlYzAwNjBkZmZmLzdiYzdkNDZiNTQ1MTQ2YTE4MzI1ODBkZjAwNWZiN2FkP09wZW5Eb2N1bWVudA==" TargetMode="External"/><Relationship Id="rId7" Type="http://schemas.openxmlformats.org/officeDocument/2006/relationships/hyperlink" Target="http://alerjln1.alerj.rj.gov.br/CONTLEI.NSF/e9589b9aabd9cac8032564fe0065abb4/34e6ad20131389098325803b00633bab?OpenDocument" TargetMode="External"/><Relationship Id="rId12" Type="http://schemas.openxmlformats.org/officeDocument/2006/relationships/hyperlink" Target="http://alerjln1.alerj.rj.gov.br/contlei.nsf/3f9398ab330dbab883256d6b0050f039/0b9cd84264bf426483257a060069b1ba?OpenDocument" TargetMode="External"/><Relationship Id="rId2" Type="http://schemas.openxmlformats.org/officeDocument/2006/relationships/hyperlink" Target="http://www2.alerj.rj.gov.br/lotus_notes/default.asp?id=53&amp;url=L2NvbnRsZWkubnNmL2M4YWEwOTAwMDI1ZmVlZjYwMzI1NjRlYzAwNjBkZmZmLzlhMDQ5MGE5OWEyYjBkNmU4MzI1ODEzZDAwNjk1NTZmP09wZW5Eb2N1bWVudA==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planalto.gov.br/ccivil_03/Constituicao/Constituicao.htm#art155%C2%A72xiig" TargetMode="External"/><Relationship Id="rId11" Type="http://schemas.openxmlformats.org/officeDocument/2006/relationships/hyperlink" Target="http://www.planalto.gov.br/ccivil_03/Constituicao/Constituicao.htm#art40%C2%A714" TargetMode="External"/><Relationship Id="rId5" Type="http://schemas.openxmlformats.org/officeDocument/2006/relationships/hyperlink" Target="http://alerjln1.alerj.rj.gov.br/contlei.nsf/c8aa0900025feef6032564ec0060dfff/6451bcf583aaa1fb8325813d00686e74?OpenDocument" TargetMode="External"/><Relationship Id="rId10" Type="http://schemas.openxmlformats.org/officeDocument/2006/relationships/hyperlink" Target="http://alerjln1.alerj.rj.gov.br/CONTLEI.NSF/a99e317a9cfec383032568620071f5d2/351f497288c822cf8325818b005cf117?OpenDocument" TargetMode="External"/><Relationship Id="rId4" Type="http://schemas.openxmlformats.org/officeDocument/2006/relationships/hyperlink" Target="http://www.planalto.gov.br/ccivil_03/_Ato2015-2018/2015/Lei/L13135.htm" TargetMode="External"/><Relationship Id="rId9" Type="http://schemas.openxmlformats.org/officeDocument/2006/relationships/hyperlink" Target="http://alerjln1.alerj.rj.gov.br/CONTLEI.NSF/c8aa0900025feef6032564ec0060dfff/f56e84f10f1219d38325818b005f006f?OpenDocument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sourotransparente.gov.br/publicacoes/plano-de-recuperacao-fiscal-do-estado-do-rio-de-janeiro/2019/30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A2081F3C-2B15-3A48-B775-FA5D2F6DBD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4993" y="2403388"/>
            <a:ext cx="9475051" cy="1493838"/>
          </a:xfrm>
        </p:spPr>
        <p:txBody>
          <a:bodyPr>
            <a:normAutofit/>
          </a:bodyPr>
          <a:lstStyle/>
          <a:p>
            <a:pPr>
              <a:lnSpc>
                <a:spcPts val="4060"/>
              </a:lnSpc>
            </a:pPr>
            <a:r>
              <a:rPr lang="pt-BR" dirty="0"/>
              <a:t>Regime de Recuperação Fiscal - RJ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4F9664B3-2ED0-D54A-9682-13003CBF630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2891" y="4072793"/>
            <a:ext cx="5850750" cy="466883"/>
          </a:xfrm>
        </p:spPr>
        <p:txBody>
          <a:bodyPr>
            <a:normAutofit lnSpcReduction="10000"/>
          </a:bodyPr>
          <a:lstStyle/>
          <a:p>
            <a:r>
              <a:rPr lang="pt-BR" dirty="0"/>
              <a:t>julho de 2019</a:t>
            </a:r>
          </a:p>
        </p:txBody>
      </p:sp>
    </p:spTree>
    <p:extLst>
      <p:ext uri="{BB962C8B-B14F-4D97-AF65-F5344CB8AC3E}">
        <p14:creationId xmlns:p14="http://schemas.microsoft.com/office/powerpoint/2010/main" val="1716265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m 31">
            <a:extLst>
              <a:ext uri="{FF2B5EF4-FFF2-40B4-BE49-F238E27FC236}">
                <a16:creationId xmlns:a16="http://schemas.microsoft.com/office/drawing/2014/main" id="{49103941-A254-4785-90C1-DBA2070FE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1" y="2558814"/>
            <a:ext cx="8821478" cy="265446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/>
              <a:t>Regime de Recuperação Fiscal – Lições aprendidas com o Rio de Janeiro</a:t>
            </a:r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4994C84-D844-4B52-B21F-8072C8999B17}"/>
              </a:ext>
            </a:extLst>
          </p:cNvPr>
          <p:cNvSpPr txBox="1"/>
          <p:nvPr/>
        </p:nvSpPr>
        <p:spPr>
          <a:xfrm>
            <a:off x="609602" y="702449"/>
            <a:ext cx="8821478" cy="1900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600" b="1" dirty="0"/>
              <a:t>Objetivo </a:t>
            </a:r>
            <a:r>
              <a:rPr lang="pt-BR" sz="1600" dirty="0"/>
              <a:t>- contribuir para o processo de solvência fiscal dos estados brasileiros.</a:t>
            </a:r>
          </a:p>
          <a:p>
            <a:pPr algn="just">
              <a:lnSpc>
                <a:spcPct val="150000"/>
              </a:lnSpc>
            </a:pPr>
            <a:r>
              <a:rPr lang="pt-BR" sz="1600" b="1" dirty="0"/>
              <a:t>Foco </a:t>
            </a:r>
            <a:r>
              <a:rPr lang="pt-BR" sz="1600" dirty="0"/>
              <a:t>– Estados com grave comprometimento do quadro fiscal e deterioração dos serviços públicos.</a:t>
            </a:r>
          </a:p>
          <a:p>
            <a:pPr algn="just"/>
            <a:r>
              <a:rPr lang="pt-BR" sz="1600" b="1" dirty="0"/>
              <a:t>Características do processo de ingresso no RRF</a:t>
            </a:r>
            <a:r>
              <a:rPr lang="pt-BR" sz="1600" dirty="0"/>
              <a:t> – é detalhado, complexo, envolve equipes multidisciplinares (jurídica, econômica e fiscal), bem como diversos órgãos da Administração, inclusive a Presidência da República.</a:t>
            </a:r>
            <a:endParaRPr lang="pt-BR" sz="1600" b="1" dirty="0"/>
          </a:p>
          <a:p>
            <a:pPr algn="just">
              <a:lnSpc>
                <a:spcPct val="150000"/>
              </a:lnSpc>
            </a:pPr>
            <a:r>
              <a:rPr lang="pt-BR" sz="1600" b="1" dirty="0"/>
              <a:t>Síntese do processo: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5DC7F6C2-B35F-4363-B50C-D39611B00259}"/>
              </a:ext>
            </a:extLst>
          </p:cNvPr>
          <p:cNvSpPr txBox="1"/>
          <p:nvPr/>
        </p:nvSpPr>
        <p:spPr>
          <a:xfrm>
            <a:off x="609601" y="5103253"/>
            <a:ext cx="8821478" cy="984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600" b="1" dirty="0"/>
              <a:t>Etapas e atores </a:t>
            </a:r>
            <a:r>
              <a:rPr lang="pt-BR" sz="1600" dirty="0"/>
              <a:t>– duas etapas	</a:t>
            </a:r>
          </a:p>
          <a:p>
            <a:pPr algn="just"/>
            <a:r>
              <a:rPr lang="pt-BR" sz="1400" b="1" i="1" dirty="0"/>
              <a:t>jurídica</a:t>
            </a:r>
            <a:r>
              <a:rPr lang="pt-BR" sz="1400" dirty="0"/>
              <a:t> – coordenada pela </a:t>
            </a:r>
            <a:r>
              <a:rPr lang="pt-BR" sz="1400" b="1" dirty="0"/>
              <a:t>Procuradoria da Fazenda Nacional </a:t>
            </a:r>
            <a:r>
              <a:rPr lang="pt-BR" sz="1400" dirty="0"/>
              <a:t>– valida as leis estaduais exigidas pela LC 159, de 2017.</a:t>
            </a:r>
          </a:p>
          <a:p>
            <a:pPr algn="just"/>
            <a:r>
              <a:rPr lang="pt-BR" sz="1400" b="1" i="1" dirty="0"/>
              <a:t>fiscal-econômica</a:t>
            </a:r>
            <a:r>
              <a:rPr lang="pt-BR" sz="1400" dirty="0"/>
              <a:t> – coordenada pela </a:t>
            </a:r>
            <a:r>
              <a:rPr lang="pt-BR" sz="1400" b="1" dirty="0"/>
              <a:t>Secretaria do Tesouro Nacional </a:t>
            </a:r>
            <a:r>
              <a:rPr lang="pt-BR" sz="1400" dirty="0"/>
              <a:t>– valida as projeções fiscais, o conjunto de medidas apresentado pelo Estado e atesta ser possível alcançar o equilíbrio fiscal no prazo previsto pelo RRF</a:t>
            </a:r>
            <a:endParaRPr lang="pt-BR" sz="1400" b="1" dirty="0"/>
          </a:p>
        </p:txBody>
      </p:sp>
      <p:sp>
        <p:nvSpPr>
          <p:cNvPr id="34" name="Retângulo: Cantos Diagonais Arredondados 33">
            <a:extLst>
              <a:ext uri="{FF2B5EF4-FFF2-40B4-BE49-F238E27FC236}">
                <a16:creationId xmlns:a16="http://schemas.microsoft.com/office/drawing/2014/main" id="{C9B8C8AA-0C63-47C5-A954-5CB4E29A1766}"/>
              </a:ext>
            </a:extLst>
          </p:cNvPr>
          <p:cNvSpPr/>
          <p:nvPr/>
        </p:nvSpPr>
        <p:spPr>
          <a:xfrm>
            <a:off x="9522102" y="5053917"/>
            <a:ext cx="2428803" cy="501082"/>
          </a:xfrm>
          <a:prstGeom prst="round2Diag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O RRF-RJ já impactou a União em R$ 30,3</a:t>
            </a:r>
            <a:r>
              <a:rPr lang="pt-BR" sz="1600" dirty="0"/>
              <a:t> </a:t>
            </a:r>
            <a:r>
              <a:rPr lang="pt-BR" sz="1400" dirty="0"/>
              <a:t>bilhões </a:t>
            </a:r>
          </a:p>
        </p:txBody>
      </p:sp>
      <p:sp>
        <p:nvSpPr>
          <p:cNvPr id="35" name="Retângulo: Cantos Diagonais Arredondados 34">
            <a:extLst>
              <a:ext uri="{FF2B5EF4-FFF2-40B4-BE49-F238E27FC236}">
                <a16:creationId xmlns:a16="http://schemas.microsoft.com/office/drawing/2014/main" id="{4316E2AA-C4A6-4E83-ADBE-09374088D1B7}"/>
              </a:ext>
            </a:extLst>
          </p:cNvPr>
          <p:cNvSpPr/>
          <p:nvPr/>
        </p:nvSpPr>
        <p:spPr>
          <a:xfrm>
            <a:off x="9522100" y="1402296"/>
            <a:ext cx="2428803" cy="501082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Pedido de adesão do RJ ao RRF: 31/07/2017</a:t>
            </a:r>
          </a:p>
        </p:txBody>
      </p:sp>
      <p:sp>
        <p:nvSpPr>
          <p:cNvPr id="36" name="Retângulo: Cantos Diagonais Arredondados 35">
            <a:extLst>
              <a:ext uri="{FF2B5EF4-FFF2-40B4-BE49-F238E27FC236}">
                <a16:creationId xmlns:a16="http://schemas.microsoft.com/office/drawing/2014/main" id="{71731B03-0734-4594-A1A7-8B34D20B29AC}"/>
              </a:ext>
            </a:extLst>
          </p:cNvPr>
          <p:cNvSpPr/>
          <p:nvPr/>
        </p:nvSpPr>
        <p:spPr>
          <a:xfrm>
            <a:off x="9522100" y="2010900"/>
            <a:ext cx="2428803" cy="501082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Avaliação dos requisitos de adesão: 14/08/2017</a:t>
            </a:r>
          </a:p>
        </p:txBody>
      </p:sp>
      <p:sp>
        <p:nvSpPr>
          <p:cNvPr id="39" name="Retângulo: Cantos Diagonais Arredondados 38">
            <a:extLst>
              <a:ext uri="{FF2B5EF4-FFF2-40B4-BE49-F238E27FC236}">
                <a16:creationId xmlns:a16="http://schemas.microsoft.com/office/drawing/2014/main" id="{CDC3629C-8A8E-48D8-8EF7-4CDB73D0F9CA}"/>
              </a:ext>
            </a:extLst>
          </p:cNvPr>
          <p:cNvSpPr/>
          <p:nvPr/>
        </p:nvSpPr>
        <p:spPr>
          <a:xfrm>
            <a:off x="9522101" y="4445316"/>
            <a:ext cx="2428803" cy="501082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Homologação do Regime: 06/09/2017</a:t>
            </a:r>
          </a:p>
        </p:txBody>
      </p:sp>
      <p:sp>
        <p:nvSpPr>
          <p:cNvPr id="40" name="Retângulo: Cantos Diagonais Arredondados 39">
            <a:extLst>
              <a:ext uri="{FF2B5EF4-FFF2-40B4-BE49-F238E27FC236}">
                <a16:creationId xmlns:a16="http://schemas.microsoft.com/office/drawing/2014/main" id="{313B1095-1F45-44A6-B812-E653024B615C}"/>
              </a:ext>
            </a:extLst>
          </p:cNvPr>
          <p:cNvSpPr/>
          <p:nvPr/>
        </p:nvSpPr>
        <p:spPr>
          <a:xfrm>
            <a:off x="9522099" y="2619504"/>
            <a:ext cx="2428803" cy="501082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Avaliação das leis de adesão: 30/08/2017</a:t>
            </a:r>
          </a:p>
        </p:txBody>
      </p:sp>
      <p:sp>
        <p:nvSpPr>
          <p:cNvPr id="46" name="Retângulo: Cantos Diagonais Arredondados 45">
            <a:extLst>
              <a:ext uri="{FF2B5EF4-FFF2-40B4-BE49-F238E27FC236}">
                <a16:creationId xmlns:a16="http://schemas.microsoft.com/office/drawing/2014/main" id="{5C2126C2-C938-4AA9-A8D6-CCD123FB85DF}"/>
              </a:ext>
            </a:extLst>
          </p:cNvPr>
          <p:cNvSpPr/>
          <p:nvPr/>
        </p:nvSpPr>
        <p:spPr>
          <a:xfrm>
            <a:off x="9522099" y="3228108"/>
            <a:ext cx="2428803" cy="501082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Avaliação do Plano de Recuperação: 01/09/2017</a:t>
            </a:r>
          </a:p>
        </p:txBody>
      </p:sp>
      <p:sp>
        <p:nvSpPr>
          <p:cNvPr id="47" name="Retângulo: Cantos Diagonais Arredondados 46">
            <a:extLst>
              <a:ext uri="{FF2B5EF4-FFF2-40B4-BE49-F238E27FC236}">
                <a16:creationId xmlns:a16="http://schemas.microsoft.com/office/drawing/2014/main" id="{88D4EFB3-6608-4920-9E10-C13D36DDE07B}"/>
              </a:ext>
            </a:extLst>
          </p:cNvPr>
          <p:cNvSpPr/>
          <p:nvPr/>
        </p:nvSpPr>
        <p:spPr>
          <a:xfrm>
            <a:off x="9522099" y="3836712"/>
            <a:ext cx="2428803" cy="501082"/>
          </a:xfrm>
          <a:prstGeom prst="round2Diag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Recomendação do MF: 04/09/2017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F9DE734-0FB5-413B-89EA-0EC44C3DB102}"/>
              </a:ext>
            </a:extLst>
          </p:cNvPr>
          <p:cNvSpPr txBox="1"/>
          <p:nvPr/>
        </p:nvSpPr>
        <p:spPr>
          <a:xfrm>
            <a:off x="9887668" y="5662518"/>
            <a:ext cx="1697664" cy="2616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050" dirty="0"/>
              <a:t>Pareceres disponíveis </a:t>
            </a:r>
            <a:r>
              <a:rPr lang="pt-BR" sz="1050" dirty="0">
                <a:hlinkClick r:id="rId3"/>
              </a:rPr>
              <a:t>aqui</a:t>
            </a:r>
            <a:r>
              <a:rPr lang="pt-BR" sz="105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7801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163262"/>
            <a:ext cx="9308426" cy="423610"/>
          </a:xfrm>
        </p:spPr>
        <p:txBody>
          <a:bodyPr/>
          <a:lstStyle/>
          <a:p>
            <a:r>
              <a:rPr lang="pt-BR" b="1" dirty="0"/>
              <a:t>Linha do tempo – EIXO FISCAL-ECONÔMICO – COORDENADO PELO TESOURO NACIONAL</a:t>
            </a:r>
            <a:endParaRPr lang="pt-BR" dirty="0"/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D9B8FBBE-0AA2-4324-9D5C-BAD5D29D52AF}"/>
              </a:ext>
            </a:extLst>
          </p:cNvPr>
          <p:cNvCxnSpPr>
            <a:cxnSpLocks/>
          </p:cNvCxnSpPr>
          <p:nvPr/>
        </p:nvCxnSpPr>
        <p:spPr>
          <a:xfrm>
            <a:off x="233916" y="1603701"/>
            <a:ext cx="1195808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588A279F-1CA0-478C-B21F-13BC6E8C8BE5}"/>
              </a:ext>
            </a:extLst>
          </p:cNvPr>
          <p:cNvCxnSpPr/>
          <p:nvPr/>
        </p:nvCxnSpPr>
        <p:spPr>
          <a:xfrm>
            <a:off x="1736028" y="1443275"/>
            <a:ext cx="0" cy="14885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FA5DA04-4ECC-465B-973C-E6C3EF63EEFD}"/>
              </a:ext>
            </a:extLst>
          </p:cNvPr>
          <p:cNvSpPr txBox="1"/>
          <p:nvPr/>
        </p:nvSpPr>
        <p:spPr>
          <a:xfrm>
            <a:off x="1167514" y="1116411"/>
            <a:ext cx="1134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2060"/>
                </a:solidFill>
              </a:rPr>
              <a:t>Maio/16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4994C84-D844-4B52-B21F-8072C8999B17}"/>
              </a:ext>
            </a:extLst>
          </p:cNvPr>
          <p:cNvSpPr txBox="1"/>
          <p:nvPr/>
        </p:nvSpPr>
        <p:spPr>
          <a:xfrm>
            <a:off x="873056" y="2041228"/>
            <a:ext cx="1715487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30/05 – O RJ envia o primeiro fluxo de caixa para diagnóstico - 30/05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1ADFEF3B-FD2D-4322-A9AA-AD14A43390FC}"/>
              </a:ext>
            </a:extLst>
          </p:cNvPr>
          <p:cNvCxnSpPr/>
          <p:nvPr/>
        </p:nvCxnSpPr>
        <p:spPr>
          <a:xfrm>
            <a:off x="4355182" y="1439329"/>
            <a:ext cx="0" cy="14885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D3009A7-1A65-4792-99F9-F8182953A0BD}"/>
              </a:ext>
            </a:extLst>
          </p:cNvPr>
          <p:cNvSpPr txBox="1"/>
          <p:nvPr/>
        </p:nvSpPr>
        <p:spPr>
          <a:xfrm>
            <a:off x="3635457" y="1116411"/>
            <a:ext cx="1366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2060"/>
                </a:solidFill>
              </a:rPr>
              <a:t>Outubro/16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6DDA4400-6A64-42DF-9364-92DE80695B21}"/>
              </a:ext>
            </a:extLst>
          </p:cNvPr>
          <p:cNvSpPr txBox="1"/>
          <p:nvPr/>
        </p:nvSpPr>
        <p:spPr>
          <a:xfrm>
            <a:off x="3330679" y="2041228"/>
            <a:ext cx="1931404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03/10 a 07/10 – Realizada missão técnica da STN para diagnóstico fiscal do Estado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AFC53855-3CF4-40AE-82E5-F7E00418299C}"/>
              </a:ext>
            </a:extLst>
          </p:cNvPr>
          <p:cNvCxnSpPr/>
          <p:nvPr/>
        </p:nvCxnSpPr>
        <p:spPr>
          <a:xfrm>
            <a:off x="8396533" y="1439440"/>
            <a:ext cx="0" cy="14885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20278BA-C67B-4BB6-A4D4-18F33DBDFFFF}"/>
              </a:ext>
            </a:extLst>
          </p:cNvPr>
          <p:cNvSpPr txBox="1"/>
          <p:nvPr/>
        </p:nvSpPr>
        <p:spPr>
          <a:xfrm>
            <a:off x="7646501" y="1116522"/>
            <a:ext cx="1366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2060"/>
                </a:solidFill>
              </a:rPr>
              <a:t>Janeiro/17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F502BFCA-53BD-4708-8968-F215456EE4B7}"/>
              </a:ext>
            </a:extLst>
          </p:cNvPr>
          <p:cNvSpPr txBox="1"/>
          <p:nvPr/>
        </p:nvSpPr>
        <p:spPr>
          <a:xfrm>
            <a:off x="7320765" y="1997247"/>
            <a:ext cx="2151534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10/07 – Início da construção do Plano de Recuperação Fiscal - 10/01</a:t>
            </a:r>
          </a:p>
        </p:txBody>
      </p:sp>
      <p:pic>
        <p:nvPicPr>
          <p:cNvPr id="31" name="Gráfico 30" descr="Reunião">
            <a:extLst>
              <a:ext uri="{FF2B5EF4-FFF2-40B4-BE49-F238E27FC236}">
                <a16:creationId xmlns:a16="http://schemas.microsoft.com/office/drawing/2014/main" id="{DB55E765-70C1-490F-94A0-9B18F3A90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6532" y="1559860"/>
            <a:ext cx="540000" cy="540000"/>
          </a:xfrm>
          <a:prstGeom prst="rect">
            <a:avLst/>
          </a:prstGeom>
        </p:spPr>
      </p:pic>
      <p:pic>
        <p:nvPicPr>
          <p:cNvPr id="2049" name="Gráfico 2048" descr="Lupa">
            <a:extLst>
              <a:ext uri="{FF2B5EF4-FFF2-40B4-BE49-F238E27FC236}">
                <a16:creationId xmlns:a16="http://schemas.microsoft.com/office/drawing/2014/main" id="{DE9B3E9F-826E-4068-8F85-3A0E421EE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0800" y="1577310"/>
            <a:ext cx="540000" cy="540000"/>
          </a:xfrm>
          <a:prstGeom prst="rect">
            <a:avLst/>
          </a:prstGeom>
        </p:spPr>
      </p:pic>
      <p:pic>
        <p:nvPicPr>
          <p:cNvPr id="2051" name="Gráfico 2050" descr="Mala">
            <a:extLst>
              <a:ext uri="{FF2B5EF4-FFF2-40B4-BE49-F238E27FC236}">
                <a16:creationId xmlns:a16="http://schemas.microsoft.com/office/drawing/2014/main" id="{3DFB2B28-AB67-4D3B-AE16-DCA0B477BF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85181" y="1577310"/>
            <a:ext cx="540000" cy="540000"/>
          </a:xfrm>
          <a:prstGeom prst="rect">
            <a:avLst/>
          </a:prstGeom>
        </p:spPr>
      </p:pic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A4AC77AB-1709-4EAB-A485-D2CA9E85CB86}"/>
              </a:ext>
            </a:extLst>
          </p:cNvPr>
          <p:cNvCxnSpPr/>
          <p:nvPr/>
        </p:nvCxnSpPr>
        <p:spPr>
          <a:xfrm>
            <a:off x="10967867" y="1459177"/>
            <a:ext cx="0" cy="14885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2EAD1CB0-148B-43B2-8DBA-82FBA4A83860}"/>
              </a:ext>
            </a:extLst>
          </p:cNvPr>
          <p:cNvSpPr txBox="1"/>
          <p:nvPr/>
        </p:nvSpPr>
        <p:spPr>
          <a:xfrm>
            <a:off x="10289625" y="1127981"/>
            <a:ext cx="1373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2060"/>
                </a:solidFill>
              </a:rPr>
              <a:t>Março/17</a:t>
            </a:r>
          </a:p>
        </p:txBody>
      </p: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105F2B8F-9968-4BA2-8D2B-CE92A315B9D9}"/>
              </a:ext>
            </a:extLst>
          </p:cNvPr>
          <p:cNvCxnSpPr>
            <a:cxnSpLocks/>
          </p:cNvCxnSpPr>
          <p:nvPr/>
        </p:nvCxnSpPr>
        <p:spPr>
          <a:xfrm>
            <a:off x="14959" y="3509544"/>
            <a:ext cx="1183574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DEF5F813-B744-45AE-88E9-AEF6AB249016}"/>
              </a:ext>
            </a:extLst>
          </p:cNvPr>
          <p:cNvCxnSpPr>
            <a:cxnSpLocks/>
          </p:cNvCxnSpPr>
          <p:nvPr/>
        </p:nvCxnSpPr>
        <p:spPr>
          <a:xfrm>
            <a:off x="585285" y="3360688"/>
            <a:ext cx="0" cy="14885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B17C7DBE-E0DB-4955-83C5-275E305709D4}"/>
              </a:ext>
            </a:extLst>
          </p:cNvPr>
          <p:cNvSpPr txBox="1"/>
          <p:nvPr/>
        </p:nvSpPr>
        <p:spPr>
          <a:xfrm>
            <a:off x="130358" y="3027789"/>
            <a:ext cx="1006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2060"/>
                </a:solidFill>
              </a:rPr>
              <a:t>Maio/17</a:t>
            </a:r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27DBF6A5-F08A-461D-B87A-228D78A2153C}"/>
              </a:ext>
            </a:extLst>
          </p:cNvPr>
          <p:cNvCxnSpPr>
            <a:cxnSpLocks/>
          </p:cNvCxnSpPr>
          <p:nvPr/>
        </p:nvCxnSpPr>
        <p:spPr>
          <a:xfrm>
            <a:off x="2825546" y="3356742"/>
            <a:ext cx="0" cy="14885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F4E9032C-CF72-4857-B2A6-9C78A0C2CA20}"/>
              </a:ext>
            </a:extLst>
          </p:cNvPr>
          <p:cNvSpPr txBox="1"/>
          <p:nvPr/>
        </p:nvSpPr>
        <p:spPr>
          <a:xfrm>
            <a:off x="2201268" y="3027789"/>
            <a:ext cx="1300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2060"/>
                </a:solidFill>
              </a:rPr>
              <a:t>Junho/17</a:t>
            </a:r>
          </a:p>
        </p:txBody>
      </p:sp>
      <p:cxnSp>
        <p:nvCxnSpPr>
          <p:cNvPr id="59" name="Conector reto 58">
            <a:extLst>
              <a:ext uri="{FF2B5EF4-FFF2-40B4-BE49-F238E27FC236}">
                <a16:creationId xmlns:a16="http://schemas.microsoft.com/office/drawing/2014/main" id="{68D677B6-5B17-4E63-8280-3EA031F1C0E5}"/>
              </a:ext>
            </a:extLst>
          </p:cNvPr>
          <p:cNvCxnSpPr>
            <a:cxnSpLocks/>
          </p:cNvCxnSpPr>
          <p:nvPr/>
        </p:nvCxnSpPr>
        <p:spPr>
          <a:xfrm>
            <a:off x="5192131" y="3356742"/>
            <a:ext cx="0" cy="14885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06DE4627-FA17-45F8-A21D-8FFFC777ED6C}"/>
              </a:ext>
            </a:extLst>
          </p:cNvPr>
          <p:cNvSpPr txBox="1"/>
          <p:nvPr/>
        </p:nvSpPr>
        <p:spPr>
          <a:xfrm>
            <a:off x="4579308" y="3027789"/>
            <a:ext cx="1190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2060"/>
                </a:solidFill>
              </a:rPr>
              <a:t>Julho/17</a:t>
            </a:r>
          </a:p>
        </p:txBody>
      </p:sp>
      <p:pic>
        <p:nvPicPr>
          <p:cNvPr id="61" name="Gráfico 60" descr="Reunião">
            <a:extLst>
              <a:ext uri="{FF2B5EF4-FFF2-40B4-BE49-F238E27FC236}">
                <a16:creationId xmlns:a16="http://schemas.microsoft.com/office/drawing/2014/main" id="{00DF0751-703A-467D-8BA6-A2A6A0FF7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22130" y="3477162"/>
            <a:ext cx="540000" cy="540000"/>
          </a:xfrm>
          <a:prstGeom prst="rect">
            <a:avLst/>
          </a:prstGeom>
        </p:spPr>
      </p:pic>
      <p:cxnSp>
        <p:nvCxnSpPr>
          <p:cNvPr id="62" name="Conector reto 61">
            <a:extLst>
              <a:ext uri="{FF2B5EF4-FFF2-40B4-BE49-F238E27FC236}">
                <a16:creationId xmlns:a16="http://schemas.microsoft.com/office/drawing/2014/main" id="{22B88E9B-480B-49AC-AE78-827632B53302}"/>
              </a:ext>
            </a:extLst>
          </p:cNvPr>
          <p:cNvCxnSpPr>
            <a:cxnSpLocks/>
          </p:cNvCxnSpPr>
          <p:nvPr/>
        </p:nvCxnSpPr>
        <p:spPr>
          <a:xfrm>
            <a:off x="7310670" y="3363429"/>
            <a:ext cx="0" cy="14885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5D265338-CF68-452F-8FD7-9EA2656B3F72}"/>
              </a:ext>
            </a:extLst>
          </p:cNvPr>
          <p:cNvSpPr txBox="1"/>
          <p:nvPr/>
        </p:nvSpPr>
        <p:spPr>
          <a:xfrm>
            <a:off x="6598157" y="3027789"/>
            <a:ext cx="1300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2060"/>
                </a:solidFill>
              </a:rPr>
              <a:t>Agosto/17</a:t>
            </a:r>
          </a:p>
        </p:txBody>
      </p:sp>
      <p:pic>
        <p:nvPicPr>
          <p:cNvPr id="65" name="Gráfico 64" descr="Reunião">
            <a:extLst>
              <a:ext uri="{FF2B5EF4-FFF2-40B4-BE49-F238E27FC236}">
                <a16:creationId xmlns:a16="http://schemas.microsoft.com/office/drawing/2014/main" id="{D48B60F4-F88B-4E5A-B2BD-BD4BBE4F1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0056" y="3477162"/>
            <a:ext cx="540000" cy="540000"/>
          </a:xfrm>
          <a:prstGeom prst="rect">
            <a:avLst/>
          </a:prstGeom>
        </p:spPr>
      </p:pic>
      <p:pic>
        <p:nvPicPr>
          <p:cNvPr id="66" name="Gráfico 65" descr="Reunião">
            <a:extLst>
              <a:ext uri="{FF2B5EF4-FFF2-40B4-BE49-F238E27FC236}">
                <a16:creationId xmlns:a16="http://schemas.microsoft.com/office/drawing/2014/main" id="{6D101FD3-1DDB-4F24-8747-8DC880174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4486" y="3478863"/>
            <a:ext cx="540000" cy="540000"/>
          </a:xfrm>
          <a:prstGeom prst="rect">
            <a:avLst/>
          </a:prstGeom>
        </p:spPr>
      </p:pic>
      <p:pic>
        <p:nvPicPr>
          <p:cNvPr id="67" name="Gráfico 66" descr="Contrato">
            <a:extLst>
              <a:ext uri="{FF2B5EF4-FFF2-40B4-BE49-F238E27FC236}">
                <a16:creationId xmlns:a16="http://schemas.microsoft.com/office/drawing/2014/main" id="{09DC058A-EED7-415D-B5AE-12EB733698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40670" y="3493363"/>
            <a:ext cx="540000" cy="540000"/>
          </a:xfrm>
          <a:prstGeom prst="rect">
            <a:avLst/>
          </a:prstGeom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C2A27A7F-4923-49AB-87E5-6BFF3F6BDBD4}"/>
              </a:ext>
            </a:extLst>
          </p:cNvPr>
          <p:cNvSpPr txBox="1"/>
          <p:nvPr/>
        </p:nvSpPr>
        <p:spPr>
          <a:xfrm>
            <a:off x="6398384" y="3987180"/>
            <a:ext cx="1824571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29/08 – STN envia último ofício de exigência para correção de projeções 29/08</a:t>
            </a:r>
          </a:p>
        </p:txBody>
      </p:sp>
      <p:cxnSp>
        <p:nvCxnSpPr>
          <p:cNvPr id="69" name="Conector reto 68">
            <a:extLst>
              <a:ext uri="{FF2B5EF4-FFF2-40B4-BE49-F238E27FC236}">
                <a16:creationId xmlns:a16="http://schemas.microsoft.com/office/drawing/2014/main" id="{0B9EAB9E-E02B-40FF-9004-0CF498D302BD}"/>
              </a:ext>
            </a:extLst>
          </p:cNvPr>
          <p:cNvCxnSpPr>
            <a:cxnSpLocks/>
          </p:cNvCxnSpPr>
          <p:nvPr/>
        </p:nvCxnSpPr>
        <p:spPr>
          <a:xfrm>
            <a:off x="10428185" y="3352236"/>
            <a:ext cx="0" cy="14885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33A96AA9-2E79-4F86-8362-500509470982}"/>
              </a:ext>
            </a:extLst>
          </p:cNvPr>
          <p:cNvSpPr txBox="1"/>
          <p:nvPr/>
        </p:nvSpPr>
        <p:spPr>
          <a:xfrm>
            <a:off x="9527737" y="3027789"/>
            <a:ext cx="1675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2060"/>
                </a:solidFill>
              </a:rPr>
              <a:t>Setembro/17</a:t>
            </a:r>
          </a:p>
        </p:txBody>
      </p:sp>
      <p:pic>
        <p:nvPicPr>
          <p:cNvPr id="71" name="Gráfico 70" descr="Tendência para cima">
            <a:extLst>
              <a:ext uri="{FF2B5EF4-FFF2-40B4-BE49-F238E27FC236}">
                <a16:creationId xmlns:a16="http://schemas.microsoft.com/office/drawing/2014/main" id="{69340554-2270-4D73-9EB5-504D0C3ABA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30683" y="3512285"/>
            <a:ext cx="540000" cy="540000"/>
          </a:xfrm>
          <a:prstGeom prst="rect">
            <a:avLst/>
          </a:prstGeom>
        </p:spPr>
      </p:pic>
      <p:pic>
        <p:nvPicPr>
          <p:cNvPr id="72" name="Gráfico 71" descr="Aperto de mão">
            <a:extLst>
              <a:ext uri="{FF2B5EF4-FFF2-40B4-BE49-F238E27FC236}">
                <a16:creationId xmlns:a16="http://schemas.microsoft.com/office/drawing/2014/main" id="{5796A889-0DCC-4D03-AF54-401DFDF1B13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70683" y="3512285"/>
            <a:ext cx="540000" cy="540000"/>
          </a:xfrm>
          <a:prstGeom prst="rect">
            <a:avLst/>
          </a:prstGeom>
        </p:spPr>
      </p:pic>
      <p:sp>
        <p:nvSpPr>
          <p:cNvPr id="73" name="CaixaDeTexto 72">
            <a:extLst>
              <a:ext uri="{FF2B5EF4-FFF2-40B4-BE49-F238E27FC236}">
                <a16:creationId xmlns:a16="http://schemas.microsoft.com/office/drawing/2014/main" id="{FD99308F-06B6-46C6-B09D-83F18998C6D1}"/>
              </a:ext>
            </a:extLst>
          </p:cNvPr>
          <p:cNvSpPr txBox="1"/>
          <p:nvPr/>
        </p:nvSpPr>
        <p:spPr>
          <a:xfrm>
            <a:off x="8736668" y="4063334"/>
            <a:ext cx="3468029" cy="2123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1200" dirty="0"/>
              <a:t>01/09 – RJ envia projeções parcialmente retificadas</a:t>
            </a:r>
          </a:p>
          <a:p>
            <a:r>
              <a:rPr lang="pt-BR" sz="1200" dirty="0"/>
              <a:t>06/09 – Homologação do RRF - Parecer Conjunto nº 1/2017/CORFI/COREM/COPEM/COAFI/COINT/SURIN/STN/MF-DF e pareceres específicos: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/>
              <a:t>Endividamento – Parecer nº 001/2017/COAFI/SURIN/MF-DF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/>
              <a:t>Operações de crédito – Parecer nº 309/2017/COPEM/SURIN/MF-DF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/>
              <a:t>Receitas e despesas primárias - Pareceres nº 002 e 003/CORFI/COREM/COINT/SURIN/STN/MF-DF</a:t>
            </a:r>
          </a:p>
          <a:p>
            <a:pPr algn="just"/>
            <a:endParaRPr lang="pt-BR" sz="1200" dirty="0"/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E1BF2014-1434-44F5-B55A-561DBD2D7CB4}"/>
              </a:ext>
            </a:extLst>
          </p:cNvPr>
          <p:cNvSpPr txBox="1"/>
          <p:nvPr/>
        </p:nvSpPr>
        <p:spPr>
          <a:xfrm>
            <a:off x="-50125" y="4006991"/>
            <a:ext cx="6452743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200" dirty="0"/>
              <a:t>Realização de reuniões periódicas entre STN e Estado para a avaliação das projeções fiscais.</a:t>
            </a:r>
          </a:p>
        </p:txBody>
      </p:sp>
    </p:spTree>
    <p:extLst>
      <p:ext uri="{BB962C8B-B14F-4D97-AF65-F5344CB8AC3E}">
        <p14:creationId xmlns:p14="http://schemas.microsoft.com/office/powerpoint/2010/main" val="3759063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b="1" dirty="0"/>
              <a:t>Linha do tempo – EIXO JURÍDICO – COORDENADO PELA PGFN</a:t>
            </a:r>
            <a:endParaRPr lang="pt-BR" dirty="0"/>
          </a:p>
        </p:txBody>
      </p: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C3609512-556D-4536-8403-10909689AB9B}"/>
              </a:ext>
            </a:extLst>
          </p:cNvPr>
          <p:cNvCxnSpPr>
            <a:cxnSpLocks/>
          </p:cNvCxnSpPr>
          <p:nvPr/>
        </p:nvCxnSpPr>
        <p:spPr>
          <a:xfrm>
            <a:off x="356256" y="1372752"/>
            <a:ext cx="11835744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A1525F6E-431B-4714-AB39-914D3E92C47C}"/>
              </a:ext>
            </a:extLst>
          </p:cNvPr>
          <p:cNvCxnSpPr/>
          <p:nvPr/>
        </p:nvCxnSpPr>
        <p:spPr>
          <a:xfrm>
            <a:off x="2495732" y="1223190"/>
            <a:ext cx="0" cy="148856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045686CD-B4BE-4971-8678-4E09D26C8024}"/>
              </a:ext>
            </a:extLst>
          </p:cNvPr>
          <p:cNvSpPr txBox="1"/>
          <p:nvPr/>
        </p:nvSpPr>
        <p:spPr>
          <a:xfrm>
            <a:off x="1903333" y="895082"/>
            <a:ext cx="116945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Março/17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5C67F9BD-CABB-4FFA-90A8-8F7BEDAD3D22}"/>
              </a:ext>
            </a:extLst>
          </p:cNvPr>
          <p:cNvCxnSpPr/>
          <p:nvPr/>
        </p:nvCxnSpPr>
        <p:spPr>
          <a:xfrm>
            <a:off x="6029722" y="1198838"/>
            <a:ext cx="0" cy="148856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C325A87E-E09E-4940-8EEF-CFE57ACCE659}"/>
              </a:ext>
            </a:extLst>
          </p:cNvPr>
          <p:cNvSpPr txBox="1"/>
          <p:nvPr/>
        </p:nvSpPr>
        <p:spPr>
          <a:xfrm>
            <a:off x="5096125" y="878577"/>
            <a:ext cx="143644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Abril/17</a:t>
            </a:r>
          </a:p>
        </p:txBody>
      </p: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FD878A68-1BAE-4409-A7E4-84346DEE6C7C}"/>
              </a:ext>
            </a:extLst>
          </p:cNvPr>
          <p:cNvCxnSpPr/>
          <p:nvPr/>
        </p:nvCxnSpPr>
        <p:spPr>
          <a:xfrm>
            <a:off x="9542524" y="1243601"/>
            <a:ext cx="0" cy="148856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E53C32A5-A3B5-427A-86E1-A2A28ACB3F47}"/>
              </a:ext>
            </a:extLst>
          </p:cNvPr>
          <p:cNvSpPr txBox="1"/>
          <p:nvPr/>
        </p:nvSpPr>
        <p:spPr>
          <a:xfrm>
            <a:off x="9035679" y="925917"/>
            <a:ext cx="101368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Maio/17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26F60B59-2499-43B4-9FF6-E935E66ABD7B}"/>
              </a:ext>
            </a:extLst>
          </p:cNvPr>
          <p:cNvCxnSpPr>
            <a:cxnSpLocks/>
          </p:cNvCxnSpPr>
          <p:nvPr/>
        </p:nvCxnSpPr>
        <p:spPr>
          <a:xfrm>
            <a:off x="3483" y="3515451"/>
            <a:ext cx="11835744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FB0C0272-8B5E-4C86-8B1B-98EDEDEF931D}"/>
              </a:ext>
            </a:extLst>
          </p:cNvPr>
          <p:cNvCxnSpPr/>
          <p:nvPr/>
        </p:nvCxnSpPr>
        <p:spPr>
          <a:xfrm>
            <a:off x="2058665" y="3362649"/>
            <a:ext cx="0" cy="148856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FBE8CADF-641C-4F1F-A48B-D61D423BB662}"/>
              </a:ext>
            </a:extLst>
          </p:cNvPr>
          <p:cNvSpPr txBox="1"/>
          <p:nvPr/>
        </p:nvSpPr>
        <p:spPr>
          <a:xfrm>
            <a:off x="1555510" y="3039047"/>
            <a:ext cx="114209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Junho/17</a:t>
            </a: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801D98F4-1478-4D78-B954-C44AFBBA97BD}"/>
              </a:ext>
            </a:extLst>
          </p:cNvPr>
          <p:cNvCxnSpPr/>
          <p:nvPr/>
        </p:nvCxnSpPr>
        <p:spPr>
          <a:xfrm>
            <a:off x="4876479" y="3362649"/>
            <a:ext cx="0" cy="148856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097C052-7901-407B-B437-55F2A291F5E1}"/>
              </a:ext>
            </a:extLst>
          </p:cNvPr>
          <p:cNvSpPr txBox="1"/>
          <p:nvPr/>
        </p:nvSpPr>
        <p:spPr>
          <a:xfrm>
            <a:off x="4450864" y="3039047"/>
            <a:ext cx="99155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Julho/17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71EDC704-494C-492C-AAA7-144E247BDA74}"/>
              </a:ext>
            </a:extLst>
          </p:cNvPr>
          <p:cNvCxnSpPr/>
          <p:nvPr/>
        </p:nvCxnSpPr>
        <p:spPr>
          <a:xfrm>
            <a:off x="7722277" y="3379352"/>
            <a:ext cx="0" cy="148856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F10F6EEF-C924-4227-8020-170992AF8398}"/>
              </a:ext>
            </a:extLst>
          </p:cNvPr>
          <p:cNvSpPr txBox="1"/>
          <p:nvPr/>
        </p:nvSpPr>
        <p:spPr>
          <a:xfrm>
            <a:off x="7268619" y="3070329"/>
            <a:ext cx="114624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Agosto/17</a:t>
            </a:r>
          </a:p>
        </p:txBody>
      </p:sp>
      <p:pic>
        <p:nvPicPr>
          <p:cNvPr id="31" name="Gráfico 30" descr="Documento">
            <a:extLst>
              <a:ext uri="{FF2B5EF4-FFF2-40B4-BE49-F238E27FC236}">
                <a16:creationId xmlns:a16="http://schemas.microsoft.com/office/drawing/2014/main" id="{FFB0B969-BA68-403A-9ACE-17723BFCDE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0242" y="3532711"/>
            <a:ext cx="540000" cy="540000"/>
          </a:xfrm>
          <a:prstGeom prst="rect">
            <a:avLst/>
          </a:prstGeom>
        </p:spPr>
      </p:pic>
      <p:pic>
        <p:nvPicPr>
          <p:cNvPr id="37" name="Gráfico 36" descr="Documento">
            <a:extLst>
              <a:ext uri="{FF2B5EF4-FFF2-40B4-BE49-F238E27FC236}">
                <a16:creationId xmlns:a16="http://schemas.microsoft.com/office/drawing/2014/main" id="{A538B94C-688E-4F46-9CC9-F6116CBF7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3494" y="3532711"/>
            <a:ext cx="540000" cy="540000"/>
          </a:xfrm>
          <a:prstGeom prst="rect">
            <a:avLst/>
          </a:prstGeom>
        </p:spPr>
      </p:pic>
      <p:sp>
        <p:nvSpPr>
          <p:cNvPr id="38" name="CaixaDeTexto 37">
            <a:extLst>
              <a:ext uri="{FF2B5EF4-FFF2-40B4-BE49-F238E27FC236}">
                <a16:creationId xmlns:a16="http://schemas.microsoft.com/office/drawing/2014/main" id="{4E1B6870-0316-4458-BEE7-35E436A20CAA}"/>
              </a:ext>
            </a:extLst>
          </p:cNvPr>
          <p:cNvSpPr txBox="1"/>
          <p:nvPr/>
        </p:nvSpPr>
        <p:spPr>
          <a:xfrm>
            <a:off x="51169" y="3992416"/>
            <a:ext cx="4126884" cy="15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09/06 – Publicação da lei que altera o regime de pensões estaduais (Lei nº 7.628 de 09 de junho de 2017)</a:t>
            </a:r>
          </a:p>
          <a:p>
            <a:pPr algn="just"/>
            <a:r>
              <a:rPr lang="pt-BR" sz="1200" dirty="0"/>
              <a:t>09/06 – Publicação da lei que autoriza a adesão ao RRF e a realização de leilões de pagamento de RAP e suspende os saques de depósitos judiciais (Lei nº 7.629 de 09 de junho de 2017)</a:t>
            </a:r>
          </a:p>
          <a:p>
            <a:pPr algn="just"/>
            <a:r>
              <a:rPr lang="pt-BR" sz="1200" dirty="0"/>
              <a:t>30/06 – Publicação da lei com o teto de despesas obrigatórias (Lei Complementar nº 176, de 30 de junho 2017)</a:t>
            </a:r>
          </a:p>
        </p:txBody>
      </p:sp>
      <p:pic>
        <p:nvPicPr>
          <p:cNvPr id="41" name="Gráfico 40" descr="Documento">
            <a:extLst>
              <a:ext uri="{FF2B5EF4-FFF2-40B4-BE49-F238E27FC236}">
                <a16:creationId xmlns:a16="http://schemas.microsoft.com/office/drawing/2014/main" id="{B4CC480A-182E-4C76-8E6A-856FCA1D4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57605" y="3535231"/>
            <a:ext cx="540000" cy="540000"/>
          </a:xfrm>
          <a:prstGeom prst="rect">
            <a:avLst/>
          </a:prstGeom>
        </p:spPr>
      </p:pic>
      <p:pic>
        <p:nvPicPr>
          <p:cNvPr id="42" name="Gráfico 41" descr="Lista de verificação">
            <a:extLst>
              <a:ext uri="{FF2B5EF4-FFF2-40B4-BE49-F238E27FC236}">
                <a16:creationId xmlns:a16="http://schemas.microsoft.com/office/drawing/2014/main" id="{30B34486-D50D-4117-AA39-E3058ACEC7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45078" y="3528207"/>
            <a:ext cx="540000" cy="540000"/>
          </a:xfrm>
          <a:prstGeom prst="rect">
            <a:avLst/>
          </a:prstGeom>
        </p:spPr>
      </p:pic>
      <p:sp>
        <p:nvSpPr>
          <p:cNvPr id="43" name="CaixaDeTexto 42">
            <a:extLst>
              <a:ext uri="{FF2B5EF4-FFF2-40B4-BE49-F238E27FC236}">
                <a16:creationId xmlns:a16="http://schemas.microsoft.com/office/drawing/2014/main" id="{71205845-6552-4411-9181-B7B4DCFB6A74}"/>
              </a:ext>
            </a:extLst>
          </p:cNvPr>
          <p:cNvSpPr txBox="1"/>
          <p:nvPr/>
        </p:nvSpPr>
        <p:spPr>
          <a:xfrm>
            <a:off x="5298699" y="3992416"/>
            <a:ext cx="4832757" cy="2123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30/08 - Pareceres da PGFN/AGU atestam a adequação das leis: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200" dirty="0"/>
              <a:t>Autorização para adesão ao RRF e a realização de leilões de pagamento de RAP, suspensão dos saques de depósitos judiciais, limitação para as despesas obrigatórias - Parecer PGFN/CAF nº 1278/2017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200" dirty="0"/>
              <a:t>Autorização para realização de leilões de pagamento de RAP – Pareceres PGFN/CCP nº 1279/2017  e Parecer e PGFN/CAF nº 1278/2017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200" dirty="0"/>
              <a:t>Revisão do regime jurídico e instituição de regime de previdência complementar - Parecer PGFN/CAP nº 1273/2017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200" dirty="0"/>
              <a:t>Adequação das regras para concessão de pensões - Parecer PGFN/CAP nº 1273/2017 e Parecer n 2/2017/GAB/CGU/AGU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BR" sz="1200" dirty="0"/>
              <a:t>Redução de incentivos fiscais - Parecer PGFN/CAT nº 1276/2017</a:t>
            </a:r>
          </a:p>
        </p:txBody>
      </p: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id="{08514FA2-0CD3-41AD-A4FF-0629EDF190BB}"/>
              </a:ext>
            </a:extLst>
          </p:cNvPr>
          <p:cNvCxnSpPr/>
          <p:nvPr/>
        </p:nvCxnSpPr>
        <p:spPr>
          <a:xfrm>
            <a:off x="10806999" y="3369336"/>
            <a:ext cx="0" cy="148856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E7C47E6C-8AF1-45FE-A7C8-93976D620189}"/>
              </a:ext>
            </a:extLst>
          </p:cNvPr>
          <p:cNvSpPr txBox="1"/>
          <p:nvPr/>
        </p:nvSpPr>
        <p:spPr>
          <a:xfrm>
            <a:off x="10243252" y="3060313"/>
            <a:ext cx="1466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6">
                    <a:lumMod val="50000"/>
                  </a:schemeClr>
                </a:solidFill>
              </a:rPr>
              <a:t>Setembro/17</a:t>
            </a:r>
          </a:p>
        </p:txBody>
      </p:sp>
      <p:pic>
        <p:nvPicPr>
          <p:cNvPr id="51" name="Gráfico 50" descr="Documento">
            <a:extLst>
              <a:ext uri="{FF2B5EF4-FFF2-40B4-BE49-F238E27FC236}">
                <a16:creationId xmlns:a16="http://schemas.microsoft.com/office/drawing/2014/main" id="{459B1D56-D8F3-494C-B5E5-8F3CB685A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96103" y="1404845"/>
            <a:ext cx="540000" cy="540000"/>
          </a:xfrm>
          <a:prstGeom prst="rect">
            <a:avLst/>
          </a:prstGeom>
        </p:spPr>
      </p:pic>
      <p:sp>
        <p:nvSpPr>
          <p:cNvPr id="52" name="CaixaDeTexto 51">
            <a:extLst>
              <a:ext uri="{FF2B5EF4-FFF2-40B4-BE49-F238E27FC236}">
                <a16:creationId xmlns:a16="http://schemas.microsoft.com/office/drawing/2014/main" id="{49744285-07FF-4F75-BBA2-2ACC0346DA38}"/>
              </a:ext>
            </a:extLst>
          </p:cNvPr>
          <p:cNvSpPr txBox="1"/>
          <p:nvPr/>
        </p:nvSpPr>
        <p:spPr>
          <a:xfrm>
            <a:off x="1653817" y="1879108"/>
            <a:ext cx="1824571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07/03 – Publicada a Lei que autoriza privatização da CEDAE (Lei nº 7.529 de 07 de março de 2017)</a:t>
            </a:r>
          </a:p>
        </p:txBody>
      </p:sp>
      <p:pic>
        <p:nvPicPr>
          <p:cNvPr id="53" name="Gráfico 52" descr="Documento">
            <a:extLst>
              <a:ext uri="{FF2B5EF4-FFF2-40B4-BE49-F238E27FC236}">
                <a16:creationId xmlns:a16="http://schemas.microsoft.com/office/drawing/2014/main" id="{C0C719B8-A315-4949-96B2-BB077236F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96460" y="1422243"/>
            <a:ext cx="540000" cy="540000"/>
          </a:xfrm>
          <a:prstGeom prst="rect">
            <a:avLst/>
          </a:prstGeom>
        </p:spPr>
      </p:pic>
      <p:sp>
        <p:nvSpPr>
          <p:cNvPr id="54" name="CaixaDeTexto 53">
            <a:extLst>
              <a:ext uri="{FF2B5EF4-FFF2-40B4-BE49-F238E27FC236}">
                <a16:creationId xmlns:a16="http://schemas.microsoft.com/office/drawing/2014/main" id="{7D5657E4-9471-4F28-B614-37878BB27A0D}"/>
              </a:ext>
            </a:extLst>
          </p:cNvPr>
          <p:cNvSpPr txBox="1"/>
          <p:nvPr/>
        </p:nvSpPr>
        <p:spPr>
          <a:xfrm>
            <a:off x="8014879" y="1924747"/>
            <a:ext cx="3482430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19/05 – Publicada a LC 159</a:t>
            </a:r>
          </a:p>
          <a:p>
            <a:pPr algn="just"/>
            <a:r>
              <a:rPr lang="pt-BR" sz="1200" dirty="0"/>
              <a:t>23/05 – Publicação da lei que reduz incentivos fiscais (Lei nº 7428 de 25 de agosto de 2016 com redação dada pela Lei nº 7.593 de 23 de maio de 2017 e Lei nº 7.695 de 24 de agosto de 2017)</a:t>
            </a:r>
          </a:p>
        </p:txBody>
      </p:sp>
      <p:pic>
        <p:nvPicPr>
          <p:cNvPr id="55" name="Gráfico 54" descr="Documento">
            <a:extLst>
              <a:ext uri="{FF2B5EF4-FFF2-40B4-BE49-F238E27FC236}">
                <a16:creationId xmlns:a16="http://schemas.microsoft.com/office/drawing/2014/main" id="{8E6F229C-629A-4C07-B308-B3E2DF14A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86094" y="14222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93467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/>
              <a:t>Leis aprovadas pelo Estado do Rio de Janeiro</a:t>
            </a:r>
            <a:endParaRPr lang="pt-BR" dirty="0"/>
          </a:p>
        </p:txBody>
      </p:sp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67F107A4-0738-4DAE-8C09-356F6767B1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166784"/>
              </p:ext>
            </p:extLst>
          </p:nvPr>
        </p:nvGraphicFramePr>
        <p:xfrm>
          <a:off x="620380" y="755847"/>
          <a:ext cx="11075434" cy="53814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28084">
                  <a:extLst>
                    <a:ext uri="{9D8B030D-6E8A-4147-A177-3AD203B41FA5}">
                      <a16:colId xmlns:a16="http://schemas.microsoft.com/office/drawing/2014/main" val="2912017159"/>
                    </a:ext>
                  </a:extLst>
                </a:gridCol>
                <a:gridCol w="2547350">
                  <a:extLst>
                    <a:ext uri="{9D8B030D-6E8A-4147-A177-3AD203B41FA5}">
                      <a16:colId xmlns:a16="http://schemas.microsoft.com/office/drawing/2014/main" val="3417813152"/>
                    </a:ext>
                  </a:extLst>
                </a:gridCol>
              </a:tblGrid>
              <a:tr h="40279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b="0" dirty="0">
                          <a:solidFill>
                            <a:schemeClr val="bg1"/>
                          </a:solidFill>
                          <a:effectLst/>
                        </a:rPr>
                        <a:t>Exigência legal – Art. 2º da Lei Complementar nº 159/17</a:t>
                      </a:r>
                      <a:endParaRPr lang="pt-BR" sz="16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106" marR="63106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b="0" dirty="0">
                          <a:solidFill>
                            <a:schemeClr val="bg1"/>
                          </a:solidFill>
                          <a:effectLst/>
                        </a:rPr>
                        <a:t>Normativo</a:t>
                      </a:r>
                      <a:endParaRPr lang="pt-BR" sz="1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06" marR="63106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788646"/>
                  </a:ext>
                </a:extLst>
              </a:tr>
              <a:tr h="23915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Autorização para adesão ao Regime de Recuperação Fiscal </a:t>
                      </a:r>
                      <a:endParaRPr lang="pt-BR" sz="1100" b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  <a:hlinkClick r:id="rId2"/>
                        </a:rPr>
                        <a:t>Lei nº 7.629 de 09 de junho de 2017</a:t>
                      </a:r>
                      <a:endParaRPr lang="pt-BR" sz="1100" b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404369"/>
                  </a:ext>
                </a:extLst>
              </a:tr>
              <a:tr h="4783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I - a autorização de privatização de empresas dos setores financeiro, de energia, de saneamento e outros, na forma do inciso II do § 1</a:t>
                      </a:r>
                      <a:r>
                        <a:rPr lang="pt-BR" sz="1100" b="0" u="sng" baseline="30000" dirty="0">
                          <a:solidFill>
                            <a:sysClr val="windowText" lastClr="000000"/>
                          </a:solidFill>
                          <a:effectLst/>
                        </a:rPr>
                        <a:t>o</a:t>
                      </a: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 do art. 4</a:t>
                      </a:r>
                      <a:r>
                        <a:rPr lang="pt-BR" sz="1100" b="0" u="sng" baseline="30000" dirty="0">
                          <a:solidFill>
                            <a:sysClr val="windowText" lastClr="000000"/>
                          </a:solidFill>
                          <a:effectLst/>
                        </a:rPr>
                        <a:t>o</a:t>
                      </a: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, com vistas à utilização dos recursos para quitação de passivos;</a:t>
                      </a:r>
                      <a:endParaRPr lang="pt-BR" sz="1100" b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  <a:hlinkClick r:id="rId3"/>
                        </a:rPr>
                        <a:t>Lei nº 7.529 de 07 de março de 2017</a:t>
                      </a:r>
                      <a:endParaRPr lang="pt-BR" sz="1100" b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480345"/>
                  </a:ext>
                </a:extLst>
              </a:tr>
              <a:tr h="4783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II - a adoção pelo Regime Próprio de Previdência Social mantido pelo Estado, no que couber, das regras previdenciárias disciplinadas pela </a:t>
                      </a:r>
                      <a:r>
                        <a:rPr lang="pt-BR" sz="1100" b="0" u="sng" dirty="0">
                          <a:solidFill>
                            <a:sysClr val="windowText" lastClr="000000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Lei n</a:t>
                      </a:r>
                      <a:r>
                        <a:rPr lang="pt-BR" sz="1100" b="0" u="sng" baseline="30000" dirty="0">
                          <a:solidFill>
                            <a:sysClr val="windowText" lastClr="000000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</a:t>
                      </a:r>
                      <a:r>
                        <a:rPr lang="pt-BR" sz="1100" b="0" u="sng" dirty="0">
                          <a:solidFill>
                            <a:sysClr val="windowText" lastClr="000000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 13.135, de 17 de junho de 2015</a:t>
                      </a: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;</a:t>
                      </a:r>
                      <a:endParaRPr lang="pt-BR" sz="1100" b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  <a:hlinkClick r:id="rId5"/>
                        </a:rPr>
                        <a:t>Lei nº 7.628 de 09 de junho de 2017</a:t>
                      </a:r>
                      <a:endParaRPr lang="pt-BR" sz="1100" b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714434"/>
                  </a:ext>
                </a:extLst>
              </a:tr>
              <a:tr h="71745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III - a redução dos incentivos ou benefícios de natureza tributária dos quais decorram renúncias de receitas instituídos por lei estadual ou distrital, de, no mínimo, 10% a.a. (dez por cento ao ano), ressalvados aqueles concedidos por prazo certo e em função de determinadas condições e aqueles instituídos na forma estabelecida pela </a:t>
                      </a:r>
                      <a:r>
                        <a:rPr lang="pt-BR" sz="1100" b="0" u="sng" dirty="0">
                          <a:solidFill>
                            <a:sysClr val="windowText" lastClr="000000"/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alínea “g” do inciso XII do § 2</a:t>
                      </a:r>
                      <a:r>
                        <a:rPr lang="pt-BR" sz="1100" b="0" u="sng" baseline="30000" dirty="0">
                          <a:solidFill>
                            <a:sysClr val="windowText" lastClr="000000"/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</a:t>
                      </a:r>
                      <a:r>
                        <a:rPr lang="pt-BR" sz="1100" b="0" u="sng" dirty="0">
                          <a:solidFill>
                            <a:sysClr val="windowText" lastClr="000000"/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 do art. 155 da Constituição Federal</a:t>
                      </a: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;</a:t>
                      </a:r>
                      <a:endParaRPr lang="pt-BR" sz="1100" b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dirty="0">
                          <a:solidFill>
                            <a:srgbClr val="2E75B6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Lei nº 7428 de 25 de agosto de 2016</a:t>
                      </a:r>
                      <a:r>
                        <a:rPr lang="pt-BR" sz="1100" dirty="0">
                          <a:solidFill>
                            <a:srgbClr val="2E75B6"/>
                          </a:solidFill>
                        </a:rPr>
                        <a:t> com redação dada pela </a:t>
                      </a:r>
                      <a:r>
                        <a:rPr lang="pt-BR" sz="1100" dirty="0">
                          <a:solidFill>
                            <a:srgbClr val="2E75B6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Lei nº 7.593 de 23 de maio de 2017</a:t>
                      </a:r>
                      <a:r>
                        <a:rPr lang="pt-BR" sz="1100" dirty="0">
                          <a:solidFill>
                            <a:srgbClr val="2E75B6"/>
                          </a:solidFill>
                        </a:rPr>
                        <a:t> e </a:t>
                      </a:r>
                      <a:r>
                        <a:rPr lang="pt-BR" sz="1100" dirty="0">
                          <a:solidFill>
                            <a:srgbClr val="2E75B6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Lei nº 7.695 de 24 de agosto de 2017</a:t>
                      </a:r>
                      <a:r>
                        <a:rPr lang="pt-BR" sz="1100" dirty="0">
                          <a:solidFill>
                            <a:srgbClr val="2E75B6"/>
                          </a:solidFill>
                        </a:rPr>
                        <a:t>)</a:t>
                      </a:r>
                      <a:endParaRPr lang="pt-BR" sz="1100" b="0" dirty="0">
                        <a:solidFill>
                          <a:srgbClr val="2E75B6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486621"/>
                  </a:ext>
                </a:extLst>
              </a:tr>
              <a:tr h="163057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IV - a revisão do regime jurídico único dos servidores estaduais da administração pública direta, autárquica e fundacional para suprimir benefícios ou vantagens não previstos no regime jurídico único dos servidores públicos da União;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 OU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 § 4º  É facultado ao Estado, em substituição ao previsto no inciso IV do § 1º deste artigo, aprovar lei de responsabilidade fiscal estadual que conterá regras para disciplinar o crescimento das despesas obrigatórias.</a:t>
                      </a:r>
                      <a:endParaRPr lang="pt-BR" sz="1100" b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  <a:hlinkClick r:id="rId10"/>
                        </a:rPr>
                        <a:t>Lei Complementar nº 176, de 30 de junho 2017</a:t>
                      </a:r>
                      <a:endParaRPr lang="pt-BR" sz="1100" b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047784"/>
                  </a:ext>
                </a:extLst>
              </a:tr>
              <a:tr h="23915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V - a instituição, se cabível, do regime de previdência complementar a que se referem os </a:t>
                      </a:r>
                      <a:r>
                        <a:rPr lang="pt-BR" sz="1100" b="0" u="sng" dirty="0">
                          <a:solidFill>
                            <a:sysClr val="windowText" lastClr="000000"/>
                          </a:solidFill>
                          <a:effectLst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§§ 14, 15 e 16 do art. 40 da Constituição Federal</a:t>
                      </a: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;</a:t>
                      </a:r>
                      <a:endParaRPr lang="pt-BR" sz="1100" b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  <a:hlinkClick r:id="rId12"/>
                        </a:rPr>
                        <a:t>Lei nº 6.243, de 21 de maio de 2012</a:t>
                      </a:r>
                      <a:endParaRPr lang="pt-BR" sz="1100" b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3311189"/>
                  </a:ext>
                </a:extLst>
              </a:tr>
              <a:tr h="71745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VI - a proibição de realizar saques em contas de depósitos judiciais, ressalvados aqueles permitidos pela </a:t>
                      </a:r>
                      <a:r>
                        <a:rPr lang="pt-BR" sz="1100" b="0" u="sng" dirty="0">
                          <a:solidFill>
                            <a:sysClr val="windowText" lastClr="000000"/>
                          </a:solidFill>
                          <a:effectLst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Lei Complementar n</a:t>
                      </a:r>
                      <a:r>
                        <a:rPr lang="pt-BR" sz="1100" b="0" u="sng" baseline="30000" dirty="0">
                          <a:solidFill>
                            <a:sysClr val="windowText" lastClr="000000"/>
                          </a:solidFill>
                          <a:effectLst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</a:t>
                      </a:r>
                      <a:r>
                        <a:rPr lang="pt-BR" sz="1100" b="0" u="sng" dirty="0">
                          <a:solidFill>
                            <a:sysClr val="windowText" lastClr="000000"/>
                          </a:solidFill>
                          <a:effectLst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 151, de 5 agosto de 2015</a:t>
                      </a: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, enquanto não houver a recomposição do saldo mínimo do fundo de reserva, de modo a assegurar o exato cumprimento do disposto na referida Lei Complementar;</a:t>
                      </a:r>
                      <a:endParaRPr lang="pt-BR" sz="1100" b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  <a:hlinkClick r:id="rId2"/>
                        </a:rPr>
                        <a:t>Lei nº 7.629 de 09 de junho de 2017</a:t>
                      </a:r>
                      <a:endParaRPr lang="pt-BR" sz="1100" b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9962133"/>
                  </a:ext>
                </a:extLst>
              </a:tr>
              <a:tr h="4783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</a:rPr>
                        <a:t>VII - a autorização para realizar leilões de pagamento, nos quais será adotado o critério de julgamento por maior desconto, para fins de prioridade na quitação de obrigações inscritas em restos a pagar ou inadimplidas.</a:t>
                      </a:r>
                      <a:endParaRPr lang="pt-BR" sz="1100" b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ysClr val="windowText" lastClr="000000"/>
                          </a:solidFill>
                          <a:effectLst/>
                          <a:hlinkClick r:id="rId2"/>
                        </a:rPr>
                        <a:t>Lei nº 7.629 de 09 de junho de 2017</a:t>
                      </a:r>
                      <a:endParaRPr lang="pt-BR" sz="1100" b="0" dirty="0">
                        <a:solidFill>
                          <a:sysClr val="windowText" lastClr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49532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6451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9453FE-21D6-B74C-87E0-7951C247B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/>
              <a:t>Pareceres acerca do Plano de Recuperação do Estado do Rio de Janeiro</a:t>
            </a:r>
            <a:endParaRPr lang="pt-BR" dirty="0"/>
          </a:p>
        </p:txBody>
      </p:sp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67F107A4-0738-4DAE-8C09-356F6767B1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813385"/>
              </p:ext>
            </p:extLst>
          </p:nvPr>
        </p:nvGraphicFramePr>
        <p:xfrm>
          <a:off x="609601" y="967720"/>
          <a:ext cx="11075434" cy="1775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54858">
                  <a:extLst>
                    <a:ext uri="{9D8B030D-6E8A-4147-A177-3AD203B41FA5}">
                      <a16:colId xmlns:a16="http://schemas.microsoft.com/office/drawing/2014/main" val="2912017159"/>
                    </a:ext>
                  </a:extLst>
                </a:gridCol>
                <a:gridCol w="6120576">
                  <a:extLst>
                    <a:ext uri="{9D8B030D-6E8A-4147-A177-3AD203B41FA5}">
                      <a16:colId xmlns:a16="http://schemas.microsoft.com/office/drawing/2014/main" val="3417813152"/>
                    </a:ext>
                  </a:extLst>
                </a:gridCol>
              </a:tblGrid>
              <a:tr h="666284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Análise fiscal-econômica</a:t>
                      </a:r>
                    </a:p>
                  </a:txBody>
                  <a:tcPr marL="63106" marR="6310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b="0" dirty="0">
                          <a:solidFill>
                            <a:schemeClr val="bg1"/>
                          </a:solidFill>
                          <a:effectLst/>
                        </a:rPr>
                        <a:t>Pareceres</a:t>
                      </a:r>
                      <a:endParaRPr lang="pt-BR" sz="1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06" marR="63106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788646"/>
                  </a:ext>
                </a:extLst>
              </a:tr>
              <a:tr h="27729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Equilíbrio Fiscal</a:t>
                      </a: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</a:rPr>
                        <a:t>Parecer Conjunto nº 1/2017/CORFI/COREM/COPEM/COAFI/COINT/SURIN/STN/MF-DF </a:t>
                      </a:r>
                      <a:endParaRPr lang="pt-B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404369"/>
                  </a:ext>
                </a:extLst>
              </a:tr>
              <a:tr h="27729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</a:rPr>
                        <a:t>Endividamento</a:t>
                      </a:r>
                      <a:endParaRPr lang="pt-B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</a:rPr>
                        <a:t>Parecer nº 001/2017/COAFI/SURIN/MF-DF</a:t>
                      </a:r>
                      <a:endParaRPr lang="pt-B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480345"/>
                  </a:ext>
                </a:extLst>
              </a:tr>
              <a:tr h="27729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</a:rPr>
                        <a:t>Operações de crédito </a:t>
                      </a:r>
                      <a:endParaRPr lang="pt-B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  <a:effectLst/>
                        </a:rPr>
                        <a:t>Parecer nº 309/2017/COPEM/SURIN/MF-DF</a:t>
                      </a: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714434"/>
                  </a:ext>
                </a:extLst>
              </a:tr>
              <a:tr h="27729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</a:rPr>
                        <a:t>Receitas e despesas primárias </a:t>
                      </a:r>
                      <a:endParaRPr lang="pt-B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</a:rPr>
                        <a:t>Pareceres nº 002 e 003/CORFI/COREM/COINT/SURIN/STN/MF-DF</a:t>
                      </a: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486621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CF98C699-6375-4B8B-8716-8F50CEAA8D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63256"/>
              </p:ext>
            </p:extLst>
          </p:nvPr>
        </p:nvGraphicFramePr>
        <p:xfrm>
          <a:off x="609601" y="3005934"/>
          <a:ext cx="11075434" cy="22177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54858">
                  <a:extLst>
                    <a:ext uri="{9D8B030D-6E8A-4147-A177-3AD203B41FA5}">
                      <a16:colId xmlns:a16="http://schemas.microsoft.com/office/drawing/2014/main" val="2912017159"/>
                    </a:ext>
                  </a:extLst>
                </a:gridCol>
                <a:gridCol w="6120576">
                  <a:extLst>
                    <a:ext uri="{9D8B030D-6E8A-4147-A177-3AD203B41FA5}">
                      <a16:colId xmlns:a16="http://schemas.microsoft.com/office/drawing/2014/main" val="3417813152"/>
                    </a:ext>
                  </a:extLst>
                </a:gridCol>
              </a:tblGrid>
              <a:tr h="666284"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Análise jurídica</a:t>
                      </a:r>
                    </a:p>
                  </a:txBody>
                  <a:tcPr marL="63106" marR="63106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b="0" dirty="0">
                          <a:solidFill>
                            <a:schemeClr val="bg1"/>
                          </a:solidFill>
                          <a:effectLst/>
                        </a:rPr>
                        <a:t>Pareceres</a:t>
                      </a:r>
                      <a:endParaRPr lang="pt-BR" sz="14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06" marR="63106" marT="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788646"/>
                  </a:ext>
                </a:extLst>
              </a:tr>
              <a:tr h="44225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Autorização para adesão ao RRF e a realização de leilões de pagamento de RAP, suspensão dos saques de depósitos judiciais, limitação para as despesas obrigatórias</a:t>
                      </a: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</a:rPr>
                        <a:t>Parecer PGFN/CAF nº 1278/2017</a:t>
                      </a: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6404369"/>
                  </a:ext>
                </a:extLst>
              </a:tr>
              <a:tr h="27729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</a:rPr>
                        <a:t>Autorização para realização de leilões de pagamento de RAP </a:t>
                      </a:r>
                      <a:endParaRPr lang="pt-B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</a:rPr>
                        <a:t>Pareceres PGFN/CCP nº 1279/2017  e Parecer e PGFN/CAF nº 1278/2017</a:t>
                      </a: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480345"/>
                  </a:ext>
                </a:extLst>
              </a:tr>
              <a:tr h="27729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</a:rPr>
                        <a:t>Revisão do regime jurídico e instituição de regime de previdência complementar</a:t>
                      </a:r>
                      <a:endParaRPr lang="pt-B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  <a:effectLst/>
                        </a:rPr>
                        <a:t>Parecer PGFN/CAP nº 1273/2017</a:t>
                      </a: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714434"/>
                  </a:ext>
                </a:extLst>
              </a:tr>
              <a:tr h="27729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</a:rPr>
                        <a:t>Adequação das regras para concessão de pensões </a:t>
                      </a:r>
                      <a:endParaRPr lang="pt-B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</a:rPr>
                        <a:t>Parecer PGFN/CAP nº 1273/2017 e Parecer n 2/2017/GAB/CGU/AGU</a:t>
                      </a: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486621"/>
                  </a:ext>
                </a:extLst>
              </a:tr>
              <a:tr h="27729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</a:rPr>
                        <a:t>Redução de incentivos fiscais </a:t>
                      </a:r>
                      <a:endParaRPr lang="pt-BR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098" marR="5909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</a:rPr>
                        <a:t>Parecer PGFN/CAT nº 1276/2017</a:t>
                      </a:r>
                    </a:p>
                  </a:txBody>
                  <a:tcPr marL="59098" marR="59098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409789"/>
                  </a:ext>
                </a:extLst>
              </a:tr>
            </a:tbl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EC7B0908-6EC3-4038-9F22-F743E8934C90}"/>
              </a:ext>
            </a:extLst>
          </p:cNvPr>
          <p:cNvSpPr/>
          <p:nvPr/>
        </p:nvSpPr>
        <p:spPr>
          <a:xfrm>
            <a:off x="609600" y="5486402"/>
            <a:ext cx="11075433" cy="557559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/>
                </a:solidFill>
              </a:rPr>
              <a:t>Para ler os Pareceres e obter maiores informações sobre o Regime de Recuperação Fiscal do RJ, acesse </a:t>
            </a:r>
            <a:r>
              <a:rPr lang="pt-BR" sz="14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https://www.tesourotransparente.gov.br/publicacoes/plano-de-recuperacao-fiscal-do-estado-do-rio-de-janeiro/2019/30 </a:t>
            </a:r>
            <a:endParaRPr lang="pt-BR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3594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1217</Words>
  <Application>Microsoft Office PowerPoint</Application>
  <PresentationFormat>Widescreen</PresentationFormat>
  <Paragraphs>103</Paragraphs>
  <Slides>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Regime de Recuperação Fiscal – Lições aprendidas com o Rio de Janeiro</vt:lpstr>
      <vt:lpstr>Linha do tempo – EIXO FISCAL-ECONÔMICO – COORDENADO PELO TESOURO NACIONAL</vt:lpstr>
      <vt:lpstr>Linha do tempo – EIXO JURÍDICO – COORDENADO PELA PGFN</vt:lpstr>
      <vt:lpstr>Leis aprovadas pelo Estado do Rio de Janeiro</vt:lpstr>
      <vt:lpstr>Pareceres acerca do Plano de Recuperação do Estado do Rio de Janeiro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Vladimir Kuhl Teles</dc:creator>
  <cp:lastModifiedBy>Gabriela Guerra de Queiroz</cp:lastModifiedBy>
  <cp:revision>51</cp:revision>
  <dcterms:created xsi:type="dcterms:W3CDTF">2019-06-13T16:59:55Z</dcterms:created>
  <dcterms:modified xsi:type="dcterms:W3CDTF">2019-08-02T18:22:14Z</dcterms:modified>
</cp:coreProperties>
</file>